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4175B32-FBE0-4926-932A-B150432FB95F}" type="slidenum"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4EE5D35-B7E1-412B-A76A-6C3E9C0AA3D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080BCEE-314A-452C-8044-57B34DFA4BE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7F90BE5-B344-4334-9ECB-6F9D8E1D4CC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1523BC2-29FE-4A2F-84EA-35BD9D8105D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4DF7B2B-D3D5-430D-8732-EE81F5ED0DC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4E20003-5C7E-4855-8D8A-CDB6333E204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A45C7EC-A864-4272-8FA9-A1B3D00B7E3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F4146C-21D5-4920-9281-5FA848E1F71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927F764-318D-4C25-8D77-0B40341A0DA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A7CF282-C27D-42C3-BFEC-1E815EF617A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EC6FB73-2F15-4286-AA5C-61851283C7F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884D03F-F3AD-4AD4-A10F-2610B721563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70B25EA-E63C-4564-B6A1-0AB7DD55C40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D507EC9-257C-4E1A-B1BE-ED90380B052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7703CF-A9A3-4C1C-B1EC-AE56773002E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1e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feee2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0" descr="preencoded.png"/>
          <p:cNvPicPr/>
          <p:nvPr/>
        </p:nvPicPr>
        <p:blipFill>
          <a:blip r:embed="rId1"/>
          <a:stretch/>
        </p:blipFill>
        <p:spPr>
          <a:xfrm>
            <a:off x="8595360" y="0"/>
            <a:ext cx="603468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Text 0"/>
          <p:cNvSpPr/>
          <p:nvPr/>
        </p:nvSpPr>
        <p:spPr>
          <a:xfrm>
            <a:off x="793800" y="1183320"/>
            <a:ext cx="7556040" cy="28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1149"/>
              </a:lnSpc>
              <a:tabLst>
                <a:tab algn="l" pos="0"/>
              </a:tabLst>
            </a:pPr>
            <a:r>
              <a:rPr b="0" lang="en-US" sz="890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                            EcoSort</a:t>
            </a:r>
            <a:endParaRPr b="0" lang="en-IN" sz="8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1"/>
          <p:cNvSpPr/>
          <p:nvPr/>
        </p:nvSpPr>
        <p:spPr>
          <a:xfrm>
            <a:off x="793800" y="435888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By-                                                                                                      </a:t>
            </a:r>
            <a:r>
              <a:rPr b="0" i="1" lang="en-US" sz="14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Guided By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Aagam Dangi [22100BTCSFBI11294]                                                Prof. Vishwas DIxit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Divyanshu Kushwah[22100BTCSFBI11306]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Harsh Mandge [22100BTCSFBI11308]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Palkesh Shrivas[22100BTCSFBI11316]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793800" y="606528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793800" y="66834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 0"/>
          <p:cNvSpPr/>
          <p:nvPr/>
        </p:nvSpPr>
        <p:spPr>
          <a:xfrm>
            <a:off x="793800" y="7992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Use Case Diagram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5" name="Image 0" descr="preencoded.png"/>
          <p:cNvPicPr/>
          <p:nvPr/>
        </p:nvPicPr>
        <p:blipFill>
          <a:blip r:embed="rId1"/>
          <a:stretch/>
        </p:blipFill>
        <p:spPr>
          <a:xfrm>
            <a:off x="3213360" y="1961280"/>
            <a:ext cx="8203320" cy="5468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 0"/>
          <p:cNvSpPr/>
          <p:nvPr/>
        </p:nvSpPr>
        <p:spPr>
          <a:xfrm>
            <a:off x="569160" y="447120"/>
            <a:ext cx="620676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Conceptual Design: Data Flow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7" name="Image 0" descr="preencoded.png"/>
          <p:cNvPicPr/>
          <p:nvPr/>
        </p:nvPicPr>
        <p:blipFill>
          <a:blip r:embed="rId1"/>
          <a:stretch/>
        </p:blipFill>
        <p:spPr>
          <a:xfrm>
            <a:off x="569160" y="1280160"/>
            <a:ext cx="812520" cy="97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Text 1"/>
          <p:cNvSpPr/>
          <p:nvPr/>
        </p:nvSpPr>
        <p:spPr>
          <a:xfrm>
            <a:off x="1544400" y="1442880"/>
            <a:ext cx="1251648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User scans item with mobile camera.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9" name="Image 1" descr="preencoded.png"/>
          <p:cNvPicPr/>
          <p:nvPr/>
        </p:nvPicPr>
        <p:blipFill>
          <a:blip r:embed="rId2"/>
          <a:stretch/>
        </p:blipFill>
        <p:spPr>
          <a:xfrm>
            <a:off x="569160" y="2255760"/>
            <a:ext cx="812520" cy="97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Text 2"/>
          <p:cNvSpPr/>
          <p:nvPr/>
        </p:nvSpPr>
        <p:spPr>
          <a:xfrm>
            <a:off x="1544400" y="2418480"/>
            <a:ext cx="1251648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Image sent to AI model for classification.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1" name="Image 2" descr="preencoded.png"/>
          <p:cNvPicPr/>
          <p:nvPr/>
        </p:nvPicPr>
        <p:blipFill>
          <a:blip r:embed="rId3"/>
          <a:stretch/>
        </p:blipFill>
        <p:spPr>
          <a:xfrm>
            <a:off x="569160" y="3231360"/>
            <a:ext cx="812520" cy="97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Text 3"/>
          <p:cNvSpPr/>
          <p:nvPr/>
        </p:nvSpPr>
        <p:spPr>
          <a:xfrm>
            <a:off x="1544400" y="3394080"/>
            <a:ext cx="1251648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AI returns result (Recyclable/Non-recyclable + category).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Image 3" descr="preencoded.png"/>
          <p:cNvPicPr/>
          <p:nvPr/>
        </p:nvPicPr>
        <p:blipFill>
          <a:blip r:embed="rId4"/>
          <a:stretch/>
        </p:blipFill>
        <p:spPr>
          <a:xfrm>
            <a:off x="569160" y="4206960"/>
            <a:ext cx="812520" cy="97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Text 4"/>
          <p:cNvSpPr/>
          <p:nvPr/>
        </p:nvSpPr>
        <p:spPr>
          <a:xfrm>
            <a:off x="1544400" y="4369680"/>
            <a:ext cx="1251648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Backend combines AI output + recycling rules.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5" name="Image 4" descr="preencoded.png"/>
          <p:cNvPicPr/>
          <p:nvPr/>
        </p:nvPicPr>
        <p:blipFill>
          <a:blip r:embed="rId5"/>
          <a:stretch/>
        </p:blipFill>
        <p:spPr>
          <a:xfrm>
            <a:off x="569160" y="5182560"/>
            <a:ext cx="812520" cy="97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 5"/>
          <p:cNvSpPr/>
          <p:nvPr/>
        </p:nvSpPr>
        <p:spPr>
          <a:xfrm>
            <a:off x="1544400" y="5345280"/>
            <a:ext cx="1251648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Data stored in database (history + rewards).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7" name="Image 5" descr="preencoded.png"/>
          <p:cNvPicPr/>
          <p:nvPr/>
        </p:nvPicPr>
        <p:blipFill>
          <a:blip r:embed="rId6"/>
          <a:stretch/>
        </p:blipFill>
        <p:spPr>
          <a:xfrm>
            <a:off x="569160" y="6158160"/>
            <a:ext cx="812520" cy="97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8" name="Text 6"/>
          <p:cNvSpPr/>
          <p:nvPr/>
        </p:nvSpPr>
        <p:spPr>
          <a:xfrm>
            <a:off x="1544400" y="6320880"/>
            <a:ext cx="1251648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User receives AR guidance + nearest recycling center info.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Text 7"/>
          <p:cNvSpPr/>
          <p:nvPr/>
        </p:nvSpPr>
        <p:spPr>
          <a:xfrm>
            <a:off x="569160" y="7377840"/>
            <a:ext cx="325152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00"/>
              </a:lnSpc>
              <a:tabLst>
                <a:tab algn="l" pos="0"/>
              </a:tabLst>
            </a:pPr>
            <a:endParaRPr b="0" lang="en-US" sz="2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 0"/>
          <p:cNvSpPr/>
          <p:nvPr/>
        </p:nvSpPr>
        <p:spPr>
          <a:xfrm>
            <a:off x="793800" y="1694160"/>
            <a:ext cx="759600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c49f8c"/>
                </a:solidFill>
                <a:effectLst/>
                <a:uFillTx/>
                <a:latin typeface="Sora Medium"/>
                <a:ea typeface="Sora Medium"/>
              </a:rPr>
              <a:t>Conceptual Design: Key Modules</a:t>
            </a:r>
            <a:endParaRPr b="0" lang="en-IN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 1"/>
          <p:cNvSpPr/>
          <p:nvPr/>
        </p:nvSpPr>
        <p:spPr>
          <a:xfrm>
            <a:off x="793800" y="2714760"/>
            <a:ext cx="130424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7252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AI Module: Image classification.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Text 2"/>
          <p:cNvSpPr/>
          <p:nvPr/>
        </p:nvSpPr>
        <p:spPr>
          <a:xfrm>
            <a:off x="793800" y="3247560"/>
            <a:ext cx="130424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7252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AR Module: Visualization of recycling info.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Text 3"/>
          <p:cNvSpPr/>
          <p:nvPr/>
        </p:nvSpPr>
        <p:spPr>
          <a:xfrm>
            <a:off x="793800" y="3780360"/>
            <a:ext cx="130424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7252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User Module: History, rewards, eco-tracking.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Text 4"/>
          <p:cNvSpPr/>
          <p:nvPr/>
        </p:nvSpPr>
        <p:spPr>
          <a:xfrm>
            <a:off x="793800" y="4313160"/>
            <a:ext cx="130424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7252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Maps Module: Nearest recycling centers.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Text 5"/>
          <p:cNvSpPr/>
          <p:nvPr/>
        </p:nvSpPr>
        <p:spPr>
          <a:xfrm>
            <a:off x="793800" y="4845960"/>
            <a:ext cx="130424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7252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Database Module: User data, scans, analytics.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Text 6"/>
          <p:cNvSpPr/>
          <p:nvPr/>
        </p:nvSpPr>
        <p:spPr>
          <a:xfrm>
            <a:off x="793800" y="55544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Text 7"/>
          <p:cNvSpPr/>
          <p:nvPr/>
        </p:nvSpPr>
        <p:spPr>
          <a:xfrm>
            <a:off x="793800" y="617256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 0"/>
          <p:cNvSpPr/>
          <p:nvPr/>
        </p:nvSpPr>
        <p:spPr>
          <a:xfrm>
            <a:off x="793800" y="1152360"/>
            <a:ext cx="105051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Conceptual Design: User Interaction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9" name="Image 0" descr="preencoded.png"/>
          <p:cNvPicPr/>
          <p:nvPr/>
        </p:nvPicPr>
        <p:blipFill>
          <a:blip r:embed="rId1"/>
          <a:stretch/>
        </p:blipFill>
        <p:spPr>
          <a:xfrm>
            <a:off x="3408840" y="2314800"/>
            <a:ext cx="1290960" cy="90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Image 1" descr="preencoded.png"/>
          <p:cNvPicPr/>
          <p:nvPr/>
        </p:nvPicPr>
        <p:blipFill>
          <a:blip r:embed="rId2"/>
          <a:stretch/>
        </p:blipFill>
        <p:spPr>
          <a:xfrm>
            <a:off x="3894840" y="2671200"/>
            <a:ext cx="318600" cy="39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Text 1"/>
          <p:cNvSpPr/>
          <p:nvPr/>
        </p:nvSpPr>
        <p:spPr>
          <a:xfrm>
            <a:off x="4926960" y="2541600"/>
            <a:ext cx="490608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Open app → Scan item using camera.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Shape 2"/>
          <p:cNvSpPr/>
          <p:nvPr/>
        </p:nvSpPr>
        <p:spPr>
          <a:xfrm>
            <a:off x="4756680" y="3234960"/>
            <a:ext cx="9023040" cy="14760"/>
          </a:xfrm>
          <a:prstGeom prst="roundRect">
            <a:avLst>
              <a:gd name="adj" fmla="val 1339536"/>
            </a:avLst>
          </a:prstGeom>
          <a:solidFill>
            <a:srgbClr val="b0cb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3" name="Image 2" descr="preencoded.png"/>
          <p:cNvPicPr/>
          <p:nvPr/>
        </p:nvPicPr>
        <p:blipFill>
          <a:blip r:embed="rId3"/>
          <a:stretch/>
        </p:blipFill>
        <p:spPr>
          <a:xfrm>
            <a:off x="2763360" y="3278520"/>
            <a:ext cx="2582280" cy="90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4" name="Image 3" descr="preencoded.png"/>
          <p:cNvPicPr/>
          <p:nvPr/>
        </p:nvPicPr>
        <p:blipFill>
          <a:blip r:embed="rId4"/>
          <a:stretch/>
        </p:blipFill>
        <p:spPr>
          <a:xfrm>
            <a:off x="3894840" y="3532680"/>
            <a:ext cx="318600" cy="39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Text 3"/>
          <p:cNvSpPr/>
          <p:nvPr/>
        </p:nvSpPr>
        <p:spPr>
          <a:xfrm>
            <a:off x="5572440" y="3505320"/>
            <a:ext cx="60836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Get instant recyclability result with AR overlay.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Shape 4"/>
          <p:cNvSpPr/>
          <p:nvPr/>
        </p:nvSpPr>
        <p:spPr>
          <a:xfrm>
            <a:off x="5402520" y="4198680"/>
            <a:ext cx="8377200" cy="14760"/>
          </a:xfrm>
          <a:prstGeom prst="roundRect">
            <a:avLst>
              <a:gd name="adj" fmla="val 1339536"/>
            </a:avLst>
          </a:prstGeom>
          <a:solidFill>
            <a:srgbClr val="b0cb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7" name="Image 4" descr="preencoded.png"/>
          <p:cNvPicPr/>
          <p:nvPr/>
        </p:nvPicPr>
        <p:blipFill>
          <a:blip r:embed="rId5"/>
          <a:stretch/>
        </p:blipFill>
        <p:spPr>
          <a:xfrm>
            <a:off x="2117520" y="4242600"/>
            <a:ext cx="3873240" cy="90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8" name="Image 5" descr="preencoded.png"/>
          <p:cNvPicPr/>
          <p:nvPr/>
        </p:nvPicPr>
        <p:blipFill>
          <a:blip r:embed="rId6"/>
          <a:stretch/>
        </p:blipFill>
        <p:spPr>
          <a:xfrm>
            <a:off x="3894840" y="4496760"/>
            <a:ext cx="318600" cy="39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" name="Text 5"/>
          <p:cNvSpPr/>
          <p:nvPr/>
        </p:nvSpPr>
        <p:spPr>
          <a:xfrm>
            <a:off x="6217920" y="4469400"/>
            <a:ext cx="573300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View recycling instructions + nearest center.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Shape 6"/>
          <p:cNvSpPr/>
          <p:nvPr/>
        </p:nvSpPr>
        <p:spPr>
          <a:xfrm>
            <a:off x="6048000" y="5162760"/>
            <a:ext cx="7731720" cy="14760"/>
          </a:xfrm>
          <a:prstGeom prst="roundRect">
            <a:avLst>
              <a:gd name="adj" fmla="val 1339536"/>
            </a:avLst>
          </a:prstGeom>
          <a:solidFill>
            <a:srgbClr val="b0cb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1" name="Image 6" descr="preencoded.png"/>
          <p:cNvPicPr/>
          <p:nvPr/>
        </p:nvPicPr>
        <p:blipFill>
          <a:blip r:embed="rId7"/>
          <a:stretch/>
        </p:blipFill>
        <p:spPr>
          <a:xfrm>
            <a:off x="1472040" y="5206320"/>
            <a:ext cx="5164560" cy="90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2" name="Image 7" descr="preencoded.png"/>
          <p:cNvPicPr/>
          <p:nvPr/>
        </p:nvPicPr>
        <p:blipFill>
          <a:blip r:embed="rId8"/>
          <a:stretch/>
        </p:blipFill>
        <p:spPr>
          <a:xfrm>
            <a:off x="3894840" y="5460480"/>
            <a:ext cx="318600" cy="39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 7"/>
          <p:cNvSpPr/>
          <p:nvPr/>
        </p:nvSpPr>
        <p:spPr>
          <a:xfrm>
            <a:off x="6863760" y="5433120"/>
            <a:ext cx="468576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Earn points for eco-friendly actions.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Shape 8"/>
          <p:cNvSpPr/>
          <p:nvPr/>
        </p:nvSpPr>
        <p:spPr>
          <a:xfrm>
            <a:off x="6693480" y="6126480"/>
            <a:ext cx="7085880" cy="14760"/>
          </a:xfrm>
          <a:prstGeom prst="roundRect">
            <a:avLst>
              <a:gd name="adj" fmla="val 1339536"/>
            </a:avLst>
          </a:prstGeom>
          <a:solidFill>
            <a:srgbClr val="b0cb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5" name="Image 8" descr="preencoded.png"/>
          <p:cNvPicPr/>
          <p:nvPr/>
        </p:nvPicPr>
        <p:blipFill>
          <a:blip r:embed="rId9"/>
          <a:stretch/>
        </p:blipFill>
        <p:spPr>
          <a:xfrm>
            <a:off x="826200" y="6170040"/>
            <a:ext cx="6455880" cy="90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6" name="Image 9" descr="preencoded.png"/>
          <p:cNvPicPr/>
          <p:nvPr/>
        </p:nvPicPr>
        <p:blipFill>
          <a:blip r:embed="rId10"/>
          <a:stretch/>
        </p:blipFill>
        <p:spPr>
          <a:xfrm>
            <a:off x="3894840" y="6424200"/>
            <a:ext cx="318600" cy="39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" name="Text 9"/>
          <p:cNvSpPr/>
          <p:nvPr/>
        </p:nvSpPr>
        <p:spPr>
          <a:xfrm>
            <a:off x="7509240" y="6396840"/>
            <a:ext cx="557136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Track progress &amp; compare on leaderboard.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 0"/>
          <p:cNvSpPr/>
          <p:nvPr/>
        </p:nvSpPr>
        <p:spPr>
          <a:xfrm>
            <a:off x="765360" y="601560"/>
            <a:ext cx="546768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b="0" lang="en-US" sz="430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Conclusion</a:t>
            </a:r>
            <a:endParaRPr b="0" lang="en-IN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Shape 1"/>
          <p:cNvSpPr/>
          <p:nvPr/>
        </p:nvSpPr>
        <p:spPr>
          <a:xfrm>
            <a:off x="765360" y="1722600"/>
            <a:ext cx="13098960" cy="1311840"/>
          </a:xfrm>
          <a:prstGeom prst="roundRect">
            <a:avLst>
              <a:gd name="adj" fmla="val 15001"/>
            </a:avLst>
          </a:prstGeom>
          <a:solidFill>
            <a:srgbClr val="dfeee2">
              <a:alpha val="95000"/>
            </a:srgbClr>
          </a:solidFill>
          <a:ln w="30480">
            <a:solidFill>
              <a:srgbClr val="b0cbb5"/>
            </a:solidFill>
            <a:round/>
          </a:ln>
          <a:effectLst>
            <a:outerShdw algn="bl" blurRad="32760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Shape 2"/>
          <p:cNvSpPr/>
          <p:nvPr/>
        </p:nvSpPr>
        <p:spPr>
          <a:xfrm>
            <a:off x="795960" y="1753200"/>
            <a:ext cx="874440" cy="1251000"/>
          </a:xfrm>
          <a:prstGeom prst="roundRect">
            <a:avLst>
              <a:gd name="adj" fmla="val 18320"/>
            </a:avLst>
          </a:prstGeom>
          <a:solidFill>
            <a:srgbClr val="dfeee2"/>
          </a:solidFill>
          <a:ln w="0">
            <a:noFill/>
          </a:ln>
          <a:effectLst>
            <a:outerShdw algn="bl" blurRad="32760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1" name="Image 0" descr="preencoded.png"/>
          <p:cNvPicPr/>
          <p:nvPr/>
        </p:nvPicPr>
        <p:blipFill>
          <a:blip r:embed="rId1"/>
          <a:stretch/>
        </p:blipFill>
        <p:spPr>
          <a:xfrm>
            <a:off x="1069200" y="2173680"/>
            <a:ext cx="327600" cy="40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2" name="Text 3"/>
          <p:cNvSpPr/>
          <p:nvPr/>
        </p:nvSpPr>
        <p:spPr>
          <a:xfrm>
            <a:off x="1889640" y="1971720"/>
            <a:ext cx="11944440" cy="4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EcoSort bridges the gap between waste disposal and recycling awareness.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Shape 4"/>
          <p:cNvSpPr/>
          <p:nvPr/>
        </p:nvSpPr>
        <p:spPr>
          <a:xfrm>
            <a:off x="765360" y="3253680"/>
            <a:ext cx="13098960" cy="1311840"/>
          </a:xfrm>
          <a:prstGeom prst="roundRect">
            <a:avLst>
              <a:gd name="adj" fmla="val 15001"/>
            </a:avLst>
          </a:prstGeom>
          <a:solidFill>
            <a:srgbClr val="dfeee2">
              <a:alpha val="95000"/>
            </a:srgbClr>
          </a:solidFill>
          <a:ln w="30480">
            <a:solidFill>
              <a:srgbClr val="b0cbb5"/>
            </a:solidFill>
            <a:round/>
          </a:ln>
          <a:effectLst>
            <a:outerShdw algn="bl" blurRad="32760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Shape 5"/>
          <p:cNvSpPr/>
          <p:nvPr/>
        </p:nvSpPr>
        <p:spPr>
          <a:xfrm>
            <a:off x="795960" y="3284280"/>
            <a:ext cx="874440" cy="1251000"/>
          </a:xfrm>
          <a:prstGeom prst="roundRect">
            <a:avLst>
              <a:gd name="adj" fmla="val 18320"/>
            </a:avLst>
          </a:prstGeom>
          <a:solidFill>
            <a:srgbClr val="dfeee2"/>
          </a:solidFill>
          <a:ln w="0">
            <a:noFill/>
          </a:ln>
          <a:effectLst>
            <a:outerShdw algn="bl" blurRad="32760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5" name="Image 1" descr="preencoded.png"/>
          <p:cNvPicPr/>
          <p:nvPr/>
        </p:nvPicPr>
        <p:blipFill>
          <a:blip r:embed="rId2"/>
          <a:stretch/>
        </p:blipFill>
        <p:spPr>
          <a:xfrm>
            <a:off x="1069200" y="3704760"/>
            <a:ext cx="327600" cy="40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6" name="Text 6"/>
          <p:cNvSpPr/>
          <p:nvPr/>
        </p:nvSpPr>
        <p:spPr>
          <a:xfrm>
            <a:off x="1889640" y="3502800"/>
            <a:ext cx="11944440" cy="4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Combines AI, AR, and gamification into one eco-friendly tool.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Shape 7"/>
          <p:cNvSpPr/>
          <p:nvPr/>
        </p:nvSpPr>
        <p:spPr>
          <a:xfrm>
            <a:off x="765360" y="4784760"/>
            <a:ext cx="13098960" cy="1311840"/>
          </a:xfrm>
          <a:prstGeom prst="roundRect">
            <a:avLst>
              <a:gd name="adj" fmla="val 15001"/>
            </a:avLst>
          </a:prstGeom>
          <a:solidFill>
            <a:srgbClr val="dfeee2">
              <a:alpha val="95000"/>
            </a:srgbClr>
          </a:solidFill>
          <a:ln w="30480">
            <a:solidFill>
              <a:srgbClr val="b0cbb5"/>
            </a:solidFill>
            <a:round/>
          </a:ln>
          <a:effectLst>
            <a:outerShdw algn="bl" blurRad="32760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Shape 8"/>
          <p:cNvSpPr/>
          <p:nvPr/>
        </p:nvSpPr>
        <p:spPr>
          <a:xfrm>
            <a:off x="795960" y="4815000"/>
            <a:ext cx="874440" cy="1251000"/>
          </a:xfrm>
          <a:prstGeom prst="roundRect">
            <a:avLst>
              <a:gd name="adj" fmla="val 18320"/>
            </a:avLst>
          </a:prstGeom>
          <a:solidFill>
            <a:srgbClr val="dfeee2"/>
          </a:solidFill>
          <a:ln w="0">
            <a:noFill/>
          </a:ln>
          <a:effectLst>
            <a:outerShdw algn="bl" blurRad="32760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9" name="Image 2" descr="preencoded.png"/>
          <p:cNvPicPr/>
          <p:nvPr/>
        </p:nvPicPr>
        <p:blipFill>
          <a:blip r:embed="rId3"/>
          <a:stretch/>
        </p:blipFill>
        <p:spPr>
          <a:xfrm>
            <a:off x="1069200" y="5235840"/>
            <a:ext cx="327600" cy="40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0" name="Text 9"/>
          <p:cNvSpPr/>
          <p:nvPr/>
        </p:nvSpPr>
        <p:spPr>
          <a:xfrm>
            <a:off x="1889640" y="5033880"/>
            <a:ext cx="11944440" cy="4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Helps individuals, communities, and smart cities adopt sustainable practices.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Shape 10"/>
          <p:cNvSpPr/>
          <p:nvPr/>
        </p:nvSpPr>
        <p:spPr>
          <a:xfrm>
            <a:off x="765360" y="6315840"/>
            <a:ext cx="13098960" cy="1311840"/>
          </a:xfrm>
          <a:prstGeom prst="roundRect">
            <a:avLst>
              <a:gd name="adj" fmla="val 15001"/>
            </a:avLst>
          </a:prstGeom>
          <a:solidFill>
            <a:srgbClr val="dfeee2">
              <a:alpha val="95000"/>
            </a:srgbClr>
          </a:solidFill>
          <a:ln w="30480">
            <a:solidFill>
              <a:srgbClr val="b0cbb5"/>
            </a:solidFill>
            <a:round/>
          </a:ln>
          <a:effectLst>
            <a:outerShdw algn="bl" blurRad="32760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Shape 11"/>
          <p:cNvSpPr/>
          <p:nvPr/>
        </p:nvSpPr>
        <p:spPr>
          <a:xfrm>
            <a:off x="795960" y="6346080"/>
            <a:ext cx="874440" cy="1251000"/>
          </a:xfrm>
          <a:prstGeom prst="roundRect">
            <a:avLst>
              <a:gd name="adj" fmla="val 18320"/>
            </a:avLst>
          </a:prstGeom>
          <a:solidFill>
            <a:srgbClr val="dfeee2"/>
          </a:solidFill>
          <a:ln w="0">
            <a:noFill/>
          </a:ln>
          <a:effectLst>
            <a:outerShdw algn="bl" blurRad="32760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3" name="Image 3" descr="preencoded.png"/>
          <p:cNvPicPr/>
          <p:nvPr/>
        </p:nvPicPr>
        <p:blipFill>
          <a:blip r:embed="rId4"/>
          <a:stretch/>
        </p:blipFill>
        <p:spPr>
          <a:xfrm>
            <a:off x="1069200" y="6766920"/>
            <a:ext cx="327600" cy="40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4" name="Text 12"/>
          <p:cNvSpPr/>
          <p:nvPr/>
        </p:nvSpPr>
        <p:spPr>
          <a:xfrm>
            <a:off x="1889640" y="6564960"/>
            <a:ext cx="11944440" cy="4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A practical step toward reducing landfill waste and protecting the environment.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 0" descr="preencoded.png"/>
          <p:cNvPicPr/>
          <p:nvPr/>
        </p:nvPicPr>
        <p:blipFill>
          <a:blip r:embed="rId1"/>
          <a:stretch/>
        </p:blipFill>
        <p:spPr>
          <a:xfrm>
            <a:off x="8595360" y="0"/>
            <a:ext cx="603468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6" name="Text 0"/>
          <p:cNvSpPr/>
          <p:nvPr/>
        </p:nvSpPr>
        <p:spPr>
          <a:xfrm>
            <a:off x="793800" y="34059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1149"/>
              </a:lnSpc>
              <a:tabLst>
                <a:tab algn="l" pos="0"/>
              </a:tabLst>
            </a:pPr>
            <a:r>
              <a:rPr b="0" lang="en-US" sz="8900" strike="noStrike" u="none">
                <a:solidFill>
                  <a:srgbClr val="c49f8c"/>
                </a:solidFill>
                <a:effectLst/>
                <a:uFillTx/>
                <a:latin typeface="Sora Medium"/>
                <a:ea typeface="Sora Medium"/>
              </a:rPr>
              <a:t>Thank You</a:t>
            </a:r>
            <a:endParaRPr b="0" lang="en-IN" sz="8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0"/>
          <p:cNvSpPr/>
          <p:nvPr/>
        </p:nvSpPr>
        <p:spPr>
          <a:xfrm>
            <a:off x="793800" y="13302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Problem Domain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Image 0" descr="preencoded.png"/>
          <p:cNvPicPr/>
          <p:nvPr/>
        </p:nvPicPr>
        <p:blipFill>
          <a:blip r:embed="rId1"/>
          <a:stretch/>
        </p:blipFill>
        <p:spPr>
          <a:xfrm>
            <a:off x="793800" y="2492280"/>
            <a:ext cx="3047760" cy="188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Text 1"/>
          <p:cNvSpPr/>
          <p:nvPr/>
        </p:nvSpPr>
        <p:spPr>
          <a:xfrm>
            <a:off x="793800" y="4602960"/>
            <a:ext cx="30477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Contaminated Recycling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2"/>
          <p:cNvSpPr/>
          <p:nvPr/>
        </p:nvSpPr>
        <p:spPr>
          <a:xfrm>
            <a:off x="793800" y="5447880"/>
            <a:ext cx="30477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Improper waste segregation leads to contamination in recycling streams, reducing effectiveness.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Image 1" descr="preencoded.png"/>
          <p:cNvPicPr/>
          <p:nvPr/>
        </p:nvPicPr>
        <p:blipFill>
          <a:blip r:embed="rId2"/>
          <a:stretch/>
        </p:blipFill>
        <p:spPr>
          <a:xfrm>
            <a:off x="4125240" y="2492280"/>
            <a:ext cx="3047760" cy="188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 3"/>
          <p:cNvSpPr/>
          <p:nvPr/>
        </p:nvSpPr>
        <p:spPr>
          <a:xfrm>
            <a:off x="4125240" y="4602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Lack of Awareness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4"/>
          <p:cNvSpPr/>
          <p:nvPr/>
        </p:nvSpPr>
        <p:spPr>
          <a:xfrm>
            <a:off x="4125240" y="5093640"/>
            <a:ext cx="30477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Many individuals lack clear knowledge about what can and cannot be recycled, leading to confusion.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Image 2" descr="preencoded.png"/>
          <p:cNvPicPr/>
          <p:nvPr/>
        </p:nvPicPr>
        <p:blipFill>
          <a:blip r:embed="rId3"/>
          <a:stretch/>
        </p:blipFill>
        <p:spPr>
          <a:xfrm>
            <a:off x="7457040" y="2492280"/>
            <a:ext cx="3047760" cy="188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Text 5"/>
          <p:cNvSpPr/>
          <p:nvPr/>
        </p:nvSpPr>
        <p:spPr>
          <a:xfrm>
            <a:off x="7457040" y="4602960"/>
            <a:ext cx="30477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Overflowing Landfills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6"/>
          <p:cNvSpPr/>
          <p:nvPr/>
        </p:nvSpPr>
        <p:spPr>
          <a:xfrm>
            <a:off x="7457040" y="5447880"/>
            <a:ext cx="30477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Rapidly increasing landfill waste contributes to environmental pollution and resource depletion.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" name="Image 3" descr="preencoded.png"/>
          <p:cNvPicPr/>
          <p:nvPr/>
        </p:nvPicPr>
        <p:blipFill>
          <a:blip r:embed="rId4"/>
          <a:stretch/>
        </p:blipFill>
        <p:spPr>
          <a:xfrm>
            <a:off x="10788480" y="2492280"/>
            <a:ext cx="3047760" cy="188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Text 7"/>
          <p:cNvSpPr/>
          <p:nvPr/>
        </p:nvSpPr>
        <p:spPr>
          <a:xfrm>
            <a:off x="10788480" y="4602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Ineffective Systems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8"/>
          <p:cNvSpPr/>
          <p:nvPr/>
        </p:nvSpPr>
        <p:spPr>
          <a:xfrm>
            <a:off x="10788480" y="5093640"/>
            <a:ext cx="30477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Existing waste management systems, including bins and labels, are often confusing and underutilized.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0"/>
          <p:cNvSpPr/>
          <p:nvPr/>
        </p:nvSpPr>
        <p:spPr>
          <a:xfrm>
            <a:off x="713880" y="560880"/>
            <a:ext cx="51004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Solution Domain</a:t>
            </a:r>
            <a:endParaRPr b="0" lang="en-IN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1"/>
          <p:cNvSpPr/>
          <p:nvPr/>
        </p:nvSpPr>
        <p:spPr>
          <a:xfrm>
            <a:off x="713880" y="1606680"/>
            <a:ext cx="1320192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c49f8c"/>
                </a:solidFill>
                <a:effectLst/>
                <a:uFillTx/>
                <a:latin typeface="Noto Sans TC"/>
                <a:ea typeface="Noto Sans TC"/>
              </a:rPr>
              <a:t>EcoSort: AI + AR mobile app for real-time waste classification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2"/>
          <p:cNvSpPr/>
          <p:nvPr/>
        </p:nvSpPr>
        <p:spPr>
          <a:xfrm>
            <a:off x="713880" y="2162520"/>
            <a:ext cx="13201920" cy="122400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30492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Shape 3"/>
          <p:cNvSpPr/>
          <p:nvPr/>
        </p:nvSpPr>
        <p:spPr>
          <a:xfrm>
            <a:off x="736920" y="2185560"/>
            <a:ext cx="815760" cy="1178280"/>
          </a:xfrm>
          <a:prstGeom prst="roundRect">
            <a:avLst>
              <a:gd name="adj" fmla="val 19141"/>
            </a:avLst>
          </a:prstGeom>
          <a:solidFill>
            <a:srgbClr val="dfeee2"/>
          </a:solidFill>
          <a:ln w="0">
            <a:noFill/>
          </a:ln>
          <a:effectLst>
            <a:outerShdw algn="bl" blurRad="30492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1" name="Image 0" descr="preencoded.png"/>
          <p:cNvPicPr/>
          <p:nvPr/>
        </p:nvPicPr>
        <p:blipFill>
          <a:blip r:embed="rId1"/>
          <a:stretch/>
        </p:blipFill>
        <p:spPr>
          <a:xfrm>
            <a:off x="991800" y="258336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4"/>
          <p:cNvSpPr/>
          <p:nvPr/>
        </p:nvSpPr>
        <p:spPr>
          <a:xfrm>
            <a:off x="1756800" y="2389320"/>
            <a:ext cx="12136320" cy="4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Camera scans item → AI model predicts recyclability.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5"/>
          <p:cNvSpPr/>
          <p:nvPr/>
        </p:nvSpPr>
        <p:spPr>
          <a:xfrm>
            <a:off x="713880" y="3590640"/>
            <a:ext cx="13201920" cy="122400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30492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Shape 6"/>
          <p:cNvSpPr/>
          <p:nvPr/>
        </p:nvSpPr>
        <p:spPr>
          <a:xfrm>
            <a:off x="736920" y="3613680"/>
            <a:ext cx="815760" cy="1178280"/>
          </a:xfrm>
          <a:prstGeom prst="roundRect">
            <a:avLst>
              <a:gd name="adj" fmla="val 19141"/>
            </a:avLst>
          </a:prstGeom>
          <a:solidFill>
            <a:srgbClr val="dfeee2"/>
          </a:solidFill>
          <a:ln w="0">
            <a:noFill/>
          </a:ln>
          <a:effectLst>
            <a:outerShdw algn="bl" blurRad="30492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Image 1" descr="preencoded.png"/>
          <p:cNvPicPr/>
          <p:nvPr/>
        </p:nvPicPr>
        <p:blipFill>
          <a:blip r:embed="rId2"/>
          <a:stretch/>
        </p:blipFill>
        <p:spPr>
          <a:xfrm>
            <a:off x="991800" y="401148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 7"/>
          <p:cNvSpPr/>
          <p:nvPr/>
        </p:nvSpPr>
        <p:spPr>
          <a:xfrm>
            <a:off x="1756800" y="3817440"/>
            <a:ext cx="12136320" cy="4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AR overlays provide step-by-step recycling guidance.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Shape 8"/>
          <p:cNvSpPr/>
          <p:nvPr/>
        </p:nvSpPr>
        <p:spPr>
          <a:xfrm>
            <a:off x="713880" y="5018760"/>
            <a:ext cx="13201920" cy="122400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30492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Shape 9"/>
          <p:cNvSpPr/>
          <p:nvPr/>
        </p:nvSpPr>
        <p:spPr>
          <a:xfrm>
            <a:off x="736920" y="5041800"/>
            <a:ext cx="815760" cy="1178280"/>
          </a:xfrm>
          <a:prstGeom prst="roundRect">
            <a:avLst>
              <a:gd name="adj" fmla="val 19141"/>
            </a:avLst>
          </a:prstGeom>
          <a:solidFill>
            <a:srgbClr val="dfeee2"/>
          </a:solidFill>
          <a:ln w="0">
            <a:noFill/>
          </a:ln>
          <a:effectLst>
            <a:outerShdw algn="bl" blurRad="30492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Image 2" descr="preencoded.png"/>
          <p:cNvPicPr/>
          <p:nvPr/>
        </p:nvPicPr>
        <p:blipFill>
          <a:blip r:embed="rId3"/>
          <a:stretch/>
        </p:blipFill>
        <p:spPr>
          <a:xfrm>
            <a:off x="991800" y="543960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Text 10"/>
          <p:cNvSpPr/>
          <p:nvPr/>
        </p:nvSpPr>
        <p:spPr>
          <a:xfrm>
            <a:off x="1756800" y="5245560"/>
            <a:ext cx="12136320" cy="4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App shows nearest recycling centers and proper disposal methods.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Shape 11"/>
          <p:cNvSpPr/>
          <p:nvPr/>
        </p:nvSpPr>
        <p:spPr>
          <a:xfrm>
            <a:off x="713880" y="6446880"/>
            <a:ext cx="13201920" cy="122400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30492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Shape 12"/>
          <p:cNvSpPr/>
          <p:nvPr/>
        </p:nvSpPr>
        <p:spPr>
          <a:xfrm>
            <a:off x="736920" y="6469920"/>
            <a:ext cx="815760" cy="1178280"/>
          </a:xfrm>
          <a:prstGeom prst="roundRect">
            <a:avLst>
              <a:gd name="adj" fmla="val 19141"/>
            </a:avLst>
          </a:prstGeom>
          <a:solidFill>
            <a:srgbClr val="dfeee2"/>
          </a:solidFill>
          <a:ln w="0">
            <a:noFill/>
          </a:ln>
          <a:effectLst>
            <a:outerShdw algn="bl" blurRad="30492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" name="Image 3" descr="preencoded.png"/>
          <p:cNvPicPr/>
          <p:nvPr/>
        </p:nvPicPr>
        <p:blipFill>
          <a:blip r:embed="rId4"/>
          <a:stretch/>
        </p:blipFill>
        <p:spPr>
          <a:xfrm>
            <a:off x="991800" y="686772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Text 13"/>
          <p:cNvSpPr/>
          <p:nvPr/>
        </p:nvSpPr>
        <p:spPr>
          <a:xfrm>
            <a:off x="1756800" y="6673680"/>
            <a:ext cx="12136320" cy="4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Gamification &amp; analytics to motivate eco-friendly behavior.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 0"/>
          <p:cNvSpPr/>
          <p:nvPr/>
        </p:nvSpPr>
        <p:spPr>
          <a:xfrm>
            <a:off x="645480" y="507960"/>
            <a:ext cx="11632320" cy="5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501"/>
              </a:lnSpc>
              <a:tabLst>
                <a:tab algn="l" pos="0"/>
              </a:tabLst>
            </a:pPr>
            <a:r>
              <a:rPr b="0" lang="en-US" sz="360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Functional Requirements </a:t>
            </a:r>
            <a:r>
              <a:rPr b="0" lang="en-US" sz="3600" strike="noStrike" u="none">
                <a:solidFill>
                  <a:srgbClr val="c49f8c"/>
                </a:solidFill>
                <a:effectLst/>
                <a:uFillTx/>
                <a:latin typeface="Sora Medium"/>
                <a:ea typeface="Sora Medium"/>
              </a:rPr>
              <a:t>(What the System Does)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Shape 1"/>
          <p:cNvSpPr/>
          <p:nvPr/>
        </p:nvSpPr>
        <p:spPr>
          <a:xfrm>
            <a:off x="645480" y="1452960"/>
            <a:ext cx="13339440" cy="110592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Shape 2"/>
          <p:cNvSpPr/>
          <p:nvPr/>
        </p:nvSpPr>
        <p:spPr>
          <a:xfrm>
            <a:off x="668160" y="1475640"/>
            <a:ext cx="737280" cy="1060200"/>
          </a:xfrm>
          <a:prstGeom prst="roundRect">
            <a:avLst>
              <a:gd name="adj" fmla="val 18783"/>
            </a:avLst>
          </a:prstGeom>
          <a:solidFill>
            <a:srgbClr val="dfeee2"/>
          </a:solidFill>
          <a:ln w="0">
            <a:noFill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3"/>
          <p:cNvSpPr/>
          <p:nvPr/>
        </p:nvSpPr>
        <p:spPr>
          <a:xfrm>
            <a:off x="898560" y="1833120"/>
            <a:ext cx="2761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1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4"/>
          <p:cNvSpPr/>
          <p:nvPr/>
        </p:nvSpPr>
        <p:spPr>
          <a:xfrm>
            <a:off x="1590120" y="1659960"/>
            <a:ext cx="123717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Detects and classifies items (plastic, paper, metal, glass, organic).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5"/>
          <p:cNvSpPr/>
          <p:nvPr/>
        </p:nvSpPr>
        <p:spPr>
          <a:xfrm>
            <a:off x="645480" y="2743560"/>
            <a:ext cx="13339440" cy="110592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Shape 6"/>
          <p:cNvSpPr/>
          <p:nvPr/>
        </p:nvSpPr>
        <p:spPr>
          <a:xfrm>
            <a:off x="668160" y="2766240"/>
            <a:ext cx="737280" cy="1060200"/>
          </a:xfrm>
          <a:prstGeom prst="roundRect">
            <a:avLst>
              <a:gd name="adj" fmla="val 18783"/>
            </a:avLst>
          </a:prstGeom>
          <a:solidFill>
            <a:srgbClr val="dfeee2"/>
          </a:solidFill>
          <a:ln w="0">
            <a:noFill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7"/>
          <p:cNvSpPr/>
          <p:nvPr/>
        </p:nvSpPr>
        <p:spPr>
          <a:xfrm>
            <a:off x="898560" y="3123720"/>
            <a:ext cx="2761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2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8"/>
          <p:cNvSpPr/>
          <p:nvPr/>
        </p:nvSpPr>
        <p:spPr>
          <a:xfrm>
            <a:off x="1590120" y="2950560"/>
            <a:ext cx="123717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Displays recycling instructions through AR visualization.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Shape 9"/>
          <p:cNvSpPr/>
          <p:nvPr/>
        </p:nvSpPr>
        <p:spPr>
          <a:xfrm>
            <a:off x="645480" y="4034160"/>
            <a:ext cx="13339440" cy="110592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Shape 10"/>
          <p:cNvSpPr/>
          <p:nvPr/>
        </p:nvSpPr>
        <p:spPr>
          <a:xfrm>
            <a:off x="668160" y="4056840"/>
            <a:ext cx="737280" cy="1060200"/>
          </a:xfrm>
          <a:prstGeom prst="roundRect">
            <a:avLst>
              <a:gd name="adj" fmla="val 18783"/>
            </a:avLst>
          </a:prstGeom>
          <a:solidFill>
            <a:srgbClr val="dfeee2"/>
          </a:solidFill>
          <a:ln w="0">
            <a:noFill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11"/>
          <p:cNvSpPr/>
          <p:nvPr/>
        </p:nvSpPr>
        <p:spPr>
          <a:xfrm>
            <a:off x="898560" y="4414320"/>
            <a:ext cx="2761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3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12"/>
          <p:cNvSpPr/>
          <p:nvPr/>
        </p:nvSpPr>
        <p:spPr>
          <a:xfrm>
            <a:off x="1590120" y="4241160"/>
            <a:ext cx="123717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Tracks user history, stats, and eco-contributions.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Shape 13"/>
          <p:cNvSpPr/>
          <p:nvPr/>
        </p:nvSpPr>
        <p:spPr>
          <a:xfrm>
            <a:off x="645480" y="5324760"/>
            <a:ext cx="13339440" cy="110592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Shape 14"/>
          <p:cNvSpPr/>
          <p:nvPr/>
        </p:nvSpPr>
        <p:spPr>
          <a:xfrm>
            <a:off x="668160" y="5347440"/>
            <a:ext cx="737280" cy="1060200"/>
          </a:xfrm>
          <a:prstGeom prst="roundRect">
            <a:avLst>
              <a:gd name="adj" fmla="val 18783"/>
            </a:avLst>
          </a:prstGeom>
          <a:solidFill>
            <a:srgbClr val="dfeee2"/>
          </a:solidFill>
          <a:ln w="0">
            <a:noFill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15"/>
          <p:cNvSpPr/>
          <p:nvPr/>
        </p:nvSpPr>
        <p:spPr>
          <a:xfrm>
            <a:off x="898560" y="5704920"/>
            <a:ext cx="2761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4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6"/>
          <p:cNvSpPr/>
          <p:nvPr/>
        </p:nvSpPr>
        <p:spPr>
          <a:xfrm>
            <a:off x="1590120" y="5531760"/>
            <a:ext cx="123717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Provides map-based recycling center locator.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Shape 17"/>
          <p:cNvSpPr/>
          <p:nvPr/>
        </p:nvSpPr>
        <p:spPr>
          <a:xfrm>
            <a:off x="645480" y="6615360"/>
            <a:ext cx="13339440" cy="110592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Shape 18"/>
          <p:cNvSpPr/>
          <p:nvPr/>
        </p:nvSpPr>
        <p:spPr>
          <a:xfrm>
            <a:off x="668160" y="6638040"/>
            <a:ext cx="737280" cy="1060200"/>
          </a:xfrm>
          <a:prstGeom prst="roundRect">
            <a:avLst>
              <a:gd name="adj" fmla="val 18783"/>
            </a:avLst>
          </a:prstGeom>
          <a:solidFill>
            <a:srgbClr val="dfeee2"/>
          </a:solidFill>
          <a:ln w="0">
            <a:noFill/>
          </a:ln>
          <a:effectLst>
            <a:outerShdw algn="bl" blurRad="275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19"/>
          <p:cNvSpPr/>
          <p:nvPr/>
        </p:nvSpPr>
        <p:spPr>
          <a:xfrm>
            <a:off x="898560" y="6995520"/>
            <a:ext cx="2761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5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20"/>
          <p:cNvSpPr/>
          <p:nvPr/>
        </p:nvSpPr>
        <p:spPr>
          <a:xfrm>
            <a:off x="1590120" y="6822360"/>
            <a:ext cx="123717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Rewards users with points, badges, and progress reports.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 0"/>
          <p:cNvSpPr/>
          <p:nvPr/>
        </p:nvSpPr>
        <p:spPr>
          <a:xfrm>
            <a:off x="603000" y="743400"/>
            <a:ext cx="127483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en-US" sz="335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Non-Functional Requirements </a:t>
            </a:r>
            <a:r>
              <a:rPr b="0" lang="en-US" sz="3350" strike="noStrike" u="none">
                <a:solidFill>
                  <a:srgbClr val="c49f8c"/>
                </a:solidFill>
                <a:effectLst/>
                <a:uFillTx/>
                <a:latin typeface="Sora Medium"/>
                <a:ea typeface="Sora Medium"/>
              </a:rPr>
              <a:t>(How the System Performs)</a:t>
            </a:r>
            <a:endParaRPr b="0" lang="en-IN" sz="3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Shape 1"/>
          <p:cNvSpPr/>
          <p:nvPr/>
        </p:nvSpPr>
        <p:spPr>
          <a:xfrm>
            <a:off x="603000" y="1626480"/>
            <a:ext cx="13423680" cy="103356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hape 2"/>
          <p:cNvSpPr/>
          <p:nvPr/>
        </p:nvSpPr>
        <p:spPr>
          <a:xfrm>
            <a:off x="626040" y="1649520"/>
            <a:ext cx="689040" cy="987840"/>
          </a:xfrm>
          <a:prstGeom prst="roundRect">
            <a:avLst>
              <a:gd name="adj" fmla="val 18521"/>
            </a:avLst>
          </a:prstGeom>
          <a:solidFill>
            <a:srgbClr val="dfeee2"/>
          </a:solidFill>
          <a:ln w="0">
            <a:noFill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3"/>
          <p:cNvSpPr/>
          <p:nvPr/>
        </p:nvSpPr>
        <p:spPr>
          <a:xfrm>
            <a:off x="841320" y="1982160"/>
            <a:ext cx="25812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1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4"/>
          <p:cNvSpPr/>
          <p:nvPr/>
        </p:nvSpPr>
        <p:spPr>
          <a:xfrm>
            <a:off x="1487520" y="1821600"/>
            <a:ext cx="12516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High accuracy of classification (AI-powered).</a:t>
            </a:r>
            <a:endParaRPr b="0" lang="en-IN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Shape 5"/>
          <p:cNvSpPr/>
          <p:nvPr/>
        </p:nvSpPr>
        <p:spPr>
          <a:xfrm>
            <a:off x="603000" y="2832840"/>
            <a:ext cx="13423680" cy="103356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Shape 6"/>
          <p:cNvSpPr/>
          <p:nvPr/>
        </p:nvSpPr>
        <p:spPr>
          <a:xfrm>
            <a:off x="626040" y="2855880"/>
            <a:ext cx="689040" cy="987840"/>
          </a:xfrm>
          <a:prstGeom prst="roundRect">
            <a:avLst>
              <a:gd name="adj" fmla="val 18521"/>
            </a:avLst>
          </a:prstGeom>
          <a:solidFill>
            <a:srgbClr val="dfeee2"/>
          </a:solidFill>
          <a:ln w="0">
            <a:noFill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 7"/>
          <p:cNvSpPr/>
          <p:nvPr/>
        </p:nvSpPr>
        <p:spPr>
          <a:xfrm>
            <a:off x="841320" y="3188520"/>
            <a:ext cx="25812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2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8"/>
          <p:cNvSpPr/>
          <p:nvPr/>
        </p:nvSpPr>
        <p:spPr>
          <a:xfrm>
            <a:off x="1487520" y="3027960"/>
            <a:ext cx="12516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Real-time response with minimal delay.</a:t>
            </a:r>
            <a:endParaRPr b="0" lang="en-IN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Shape 9"/>
          <p:cNvSpPr/>
          <p:nvPr/>
        </p:nvSpPr>
        <p:spPr>
          <a:xfrm>
            <a:off x="603000" y="4039200"/>
            <a:ext cx="13423680" cy="103356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Shape 10"/>
          <p:cNvSpPr/>
          <p:nvPr/>
        </p:nvSpPr>
        <p:spPr>
          <a:xfrm>
            <a:off x="626040" y="4062240"/>
            <a:ext cx="689040" cy="987840"/>
          </a:xfrm>
          <a:prstGeom prst="roundRect">
            <a:avLst>
              <a:gd name="adj" fmla="val 18521"/>
            </a:avLst>
          </a:prstGeom>
          <a:solidFill>
            <a:srgbClr val="dfeee2"/>
          </a:solidFill>
          <a:ln w="0">
            <a:noFill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11"/>
          <p:cNvSpPr/>
          <p:nvPr/>
        </p:nvSpPr>
        <p:spPr>
          <a:xfrm>
            <a:off x="841320" y="4394880"/>
            <a:ext cx="25812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3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12"/>
          <p:cNvSpPr/>
          <p:nvPr/>
        </p:nvSpPr>
        <p:spPr>
          <a:xfrm>
            <a:off x="1487520" y="4234320"/>
            <a:ext cx="12516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Cross-platform availability (Android &amp; iOS).</a:t>
            </a:r>
            <a:endParaRPr b="0" lang="en-IN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Shape 13"/>
          <p:cNvSpPr/>
          <p:nvPr/>
        </p:nvSpPr>
        <p:spPr>
          <a:xfrm>
            <a:off x="603000" y="5245560"/>
            <a:ext cx="13423680" cy="103356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Shape 14"/>
          <p:cNvSpPr/>
          <p:nvPr/>
        </p:nvSpPr>
        <p:spPr>
          <a:xfrm>
            <a:off x="626040" y="5268600"/>
            <a:ext cx="689040" cy="987840"/>
          </a:xfrm>
          <a:prstGeom prst="roundRect">
            <a:avLst>
              <a:gd name="adj" fmla="val 18521"/>
            </a:avLst>
          </a:prstGeom>
          <a:solidFill>
            <a:srgbClr val="dfeee2"/>
          </a:solidFill>
          <a:ln w="0">
            <a:noFill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15"/>
          <p:cNvSpPr/>
          <p:nvPr/>
        </p:nvSpPr>
        <p:spPr>
          <a:xfrm>
            <a:off x="841320" y="5600880"/>
            <a:ext cx="25812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4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16"/>
          <p:cNvSpPr/>
          <p:nvPr/>
        </p:nvSpPr>
        <p:spPr>
          <a:xfrm>
            <a:off x="1487520" y="5440680"/>
            <a:ext cx="12516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Scalable backend with secure database.</a:t>
            </a:r>
            <a:endParaRPr b="0" lang="en-IN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Shape 17"/>
          <p:cNvSpPr/>
          <p:nvPr/>
        </p:nvSpPr>
        <p:spPr>
          <a:xfrm>
            <a:off x="603000" y="6451920"/>
            <a:ext cx="13423680" cy="1033560"/>
          </a:xfrm>
          <a:prstGeom prst="roundRect">
            <a:avLst>
              <a:gd name="adj" fmla="val 15000"/>
            </a:avLst>
          </a:prstGeom>
          <a:solidFill>
            <a:srgbClr val="dfeee2">
              <a:alpha val="95000"/>
            </a:srgbClr>
          </a:solidFill>
          <a:ln w="22860">
            <a:solidFill>
              <a:srgbClr val="b0cbb5"/>
            </a:solidFill>
            <a:round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Shape 18"/>
          <p:cNvSpPr/>
          <p:nvPr/>
        </p:nvSpPr>
        <p:spPr>
          <a:xfrm>
            <a:off x="626040" y="6474960"/>
            <a:ext cx="689040" cy="987840"/>
          </a:xfrm>
          <a:prstGeom prst="roundRect">
            <a:avLst>
              <a:gd name="adj" fmla="val 18521"/>
            </a:avLst>
          </a:prstGeom>
          <a:solidFill>
            <a:srgbClr val="dfeee2"/>
          </a:solidFill>
          <a:ln w="0">
            <a:noFill/>
          </a:ln>
          <a:effectLst>
            <a:outerShdw algn="bl" blurRad="257760" dir="0" dist="0" kx="0" ky="0" rotWithShape="0" sx="100000" sy="100000">
              <a:srgbClr val="23432a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19"/>
          <p:cNvSpPr/>
          <p:nvPr/>
        </p:nvSpPr>
        <p:spPr>
          <a:xfrm>
            <a:off x="841320" y="6807240"/>
            <a:ext cx="25812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272525"/>
                </a:solidFill>
                <a:effectLst/>
                <a:uFillTx/>
                <a:latin typeface="Sora Medium"/>
                <a:ea typeface="Sora Medium"/>
              </a:rPr>
              <a:t>5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 20"/>
          <p:cNvSpPr/>
          <p:nvPr/>
        </p:nvSpPr>
        <p:spPr>
          <a:xfrm>
            <a:off x="1487520" y="6647040"/>
            <a:ext cx="12516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Easy-to-use interface for all age groups.</a:t>
            </a:r>
            <a:endParaRPr b="0" lang="en-IN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 0"/>
          <p:cNvSpPr/>
          <p:nvPr/>
        </p:nvSpPr>
        <p:spPr>
          <a:xfrm>
            <a:off x="709200" y="557280"/>
            <a:ext cx="969156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Conceptual Design: System Overview</a:t>
            </a:r>
            <a:endParaRPr b="0" lang="en-IN" sz="3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" name="Image 0" descr="preencoded.png"/>
          <p:cNvPicPr/>
          <p:nvPr/>
        </p:nvPicPr>
        <p:blipFill>
          <a:blip r:embed="rId1"/>
          <a:stretch/>
        </p:blipFill>
        <p:spPr>
          <a:xfrm>
            <a:off x="709200" y="159552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Text 1"/>
          <p:cNvSpPr/>
          <p:nvPr/>
        </p:nvSpPr>
        <p:spPr>
          <a:xfrm>
            <a:off x="1924920" y="1798200"/>
            <a:ext cx="11996280" cy="40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Frontend (React Native): Mobile interface with AR support.</a:t>
            </a:r>
            <a:endParaRPr b="0" lang="en-IN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0" name="Image 1" descr="preencoded.png"/>
          <p:cNvPicPr/>
          <p:nvPr/>
        </p:nvPicPr>
        <p:blipFill>
          <a:blip r:embed="rId2"/>
          <a:stretch/>
        </p:blipFill>
        <p:spPr>
          <a:xfrm>
            <a:off x="709200" y="281124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 2"/>
          <p:cNvSpPr/>
          <p:nvPr/>
        </p:nvSpPr>
        <p:spPr>
          <a:xfrm>
            <a:off x="1924920" y="3013920"/>
            <a:ext cx="11996280" cy="40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Backend (Python + APIs): Handles AI inference and data flow.</a:t>
            </a:r>
            <a:endParaRPr b="0" lang="en-IN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" name="Image 2" descr="preencoded.png"/>
          <p:cNvPicPr/>
          <p:nvPr/>
        </p:nvPicPr>
        <p:blipFill>
          <a:blip r:embed="rId3"/>
          <a:stretch/>
        </p:blipFill>
        <p:spPr>
          <a:xfrm>
            <a:off x="709200" y="402696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Text 3"/>
          <p:cNvSpPr/>
          <p:nvPr/>
        </p:nvSpPr>
        <p:spPr>
          <a:xfrm>
            <a:off x="1924920" y="4229640"/>
            <a:ext cx="11996280" cy="40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AI Model (Hugging Face / Gemini): Waste classification engine.</a:t>
            </a:r>
            <a:endParaRPr b="0" lang="en-IN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4" name="Image 3" descr="preencoded.png"/>
          <p:cNvPicPr/>
          <p:nvPr/>
        </p:nvPicPr>
        <p:blipFill>
          <a:blip r:embed="rId4"/>
          <a:stretch/>
        </p:blipFill>
        <p:spPr>
          <a:xfrm>
            <a:off x="709200" y="524268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 4"/>
          <p:cNvSpPr/>
          <p:nvPr/>
        </p:nvSpPr>
        <p:spPr>
          <a:xfrm>
            <a:off x="1924920" y="5445360"/>
            <a:ext cx="11996280" cy="40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Database (MongoDB/PostgreSQL): Stores scans, user stats, rewards.</a:t>
            </a:r>
            <a:endParaRPr b="0" lang="en-IN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6" name="Image 4" descr="preencoded.png"/>
          <p:cNvPicPr/>
          <p:nvPr/>
        </p:nvPicPr>
        <p:blipFill>
          <a:blip r:embed="rId5"/>
          <a:stretch/>
        </p:blipFill>
        <p:spPr>
          <a:xfrm>
            <a:off x="709200" y="645840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Text 5"/>
          <p:cNvSpPr/>
          <p:nvPr/>
        </p:nvSpPr>
        <p:spPr>
          <a:xfrm>
            <a:off x="1924920" y="6661080"/>
            <a:ext cx="11996280" cy="40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272525"/>
                </a:solidFill>
                <a:effectLst/>
                <a:uFillTx/>
                <a:latin typeface="Noto Sans TC"/>
                <a:ea typeface="Noto Sans TC"/>
              </a:rPr>
              <a:t>Cloud Hosting (AWS/Firebase): Ensures scalability &amp; real-time sync.</a:t>
            </a:r>
            <a:endParaRPr b="0" lang="en-IN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 0"/>
          <p:cNvSpPr/>
          <p:nvPr/>
        </p:nvSpPr>
        <p:spPr>
          <a:xfrm>
            <a:off x="793800" y="2310840"/>
            <a:ext cx="7584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Level 0 Data Flow Diagram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9" name="Image 0" descr="preencoded.png"/>
          <p:cNvPicPr/>
          <p:nvPr/>
        </p:nvPicPr>
        <p:blipFill>
          <a:blip r:embed="rId1"/>
          <a:stretch/>
        </p:blipFill>
        <p:spPr>
          <a:xfrm>
            <a:off x="793800" y="3473280"/>
            <a:ext cx="13042440" cy="244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0"/>
          <p:cNvSpPr/>
          <p:nvPr/>
        </p:nvSpPr>
        <p:spPr>
          <a:xfrm>
            <a:off x="757440" y="595080"/>
            <a:ext cx="705996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b="0" lang="en-US" sz="425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Level 1 Data Flow Diagram</a:t>
            </a:r>
            <a:endParaRPr b="0" lang="en-IN" sz="4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1" name="Image 0" descr="preencoded.png"/>
          <p:cNvPicPr/>
          <p:nvPr/>
        </p:nvPicPr>
        <p:blipFill>
          <a:blip r:embed="rId1"/>
          <a:stretch/>
        </p:blipFill>
        <p:spPr>
          <a:xfrm>
            <a:off x="757440" y="1704240"/>
            <a:ext cx="13115160" cy="6249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 0"/>
          <p:cNvSpPr/>
          <p:nvPr/>
        </p:nvSpPr>
        <p:spPr>
          <a:xfrm>
            <a:off x="793800" y="887400"/>
            <a:ext cx="7512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468649"/>
                </a:solidFill>
                <a:effectLst/>
                <a:uFillTx/>
                <a:latin typeface="Sora Medium"/>
                <a:ea typeface="Sora Medium"/>
              </a:rPr>
              <a:t>Level 2 Data Flow Diagram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3" name="Image 0" descr="preencoded.png"/>
          <p:cNvPicPr/>
          <p:nvPr/>
        </p:nvPicPr>
        <p:blipFill>
          <a:blip r:embed="rId1"/>
          <a:stretch/>
        </p:blipFill>
        <p:spPr>
          <a:xfrm>
            <a:off x="5550840" y="2049840"/>
            <a:ext cx="3528000" cy="5292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LibreOffice/25.2.5.2$Windows_X86_64 LibreOffice_project/03d19516eb2e1dd5d4ccd751a0d6f35f35e08022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2025-09-27T11:46:21Z</dcterms:created>
  <dc:creator/>
  <dc:description/>
  <dc:language>en-IN</dc:language>
  <cp:lastModifiedBy/>
  <dcterms:modified xsi:type="dcterms:W3CDTF">2025-09-29T12:06:21Z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On-screen Show (16:9)</vt:lpwstr>
  </property>
  <property fmtid="{D5CDD505-2E9C-101B-9397-08002B2CF9AE}" pid="4" name="Slides">
    <vt:i4>15</vt:i4>
  </property>
</Properties>
</file>